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charts/chartEx1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1.xml" ContentType="application/vnd.openxmlformats-officedocument.presentationml.notesSlide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2.xml" ContentType="application/vnd.openxmlformats-officedocument.presentationml.notesSlide+xml"/>
  <Override PartName="/ppt/charts/chart6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7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1" r:id="rId15"/>
    <p:sldId id="272" r:id="rId16"/>
    <p:sldId id="274" r:id="rId17"/>
    <p:sldId id="273" r:id="rId18"/>
    <p:sldId id="278" r:id="rId19"/>
    <p:sldId id="277" r:id="rId20"/>
    <p:sldId id="275" r:id="rId21"/>
    <p:sldId id="276" r:id="rId22"/>
    <p:sldId id="268" r:id="rId23"/>
    <p:sldId id="269" r:id="rId2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6" d="100"/>
          <a:sy n="126" d="100"/>
        </p:scale>
        <p:origin x="11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8000"/>
                    <a:lumMod val="114000"/>
                  </a:schemeClr>
                </a:gs>
                <a:gs pos="100000">
                  <a:schemeClr val="accent1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2"/>
                    </a:solidFill>
                    <a:latin typeface="Agency FB" panose="020B0503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Pebble Time</c:v>
                </c:pt>
                <c:pt idx="1">
                  <c:v>OUYA</c:v>
                </c:pt>
                <c:pt idx="2">
                  <c:v>Coolest Cooler</c:v>
                </c:pt>
                <c:pt idx="3">
                  <c:v>Shenmue 3</c:v>
                </c:pt>
                <c:pt idx="4">
                  <c:v>Exploding Kittens</c:v>
                </c:pt>
              </c:strCache>
            </c:strRef>
          </c:cat>
          <c:val>
            <c:numRef>
              <c:f>Sheet1!$B$2:$B$6</c:f>
              <c:numCache>
                <c:formatCode>General\k</c:formatCode>
                <c:ptCount val="5"/>
                <c:pt idx="0">
                  <c:v>78</c:v>
                </c:pt>
                <c:pt idx="1">
                  <c:v>63</c:v>
                </c:pt>
                <c:pt idx="2">
                  <c:v>62</c:v>
                </c:pt>
                <c:pt idx="3">
                  <c:v>69</c:v>
                </c:pt>
                <c:pt idx="4">
                  <c:v>219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C96-4C03-A5D1-571BF0F326B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557133328"/>
        <c:axId val="1557137648"/>
      </c:barChart>
      <c:catAx>
        <c:axId val="15571333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Agency FB" panose="020B0503020202020204" pitchFamily="34" charset="0"/>
                <a:ea typeface="+mn-ea"/>
                <a:cs typeface="+mn-cs"/>
              </a:defRPr>
            </a:pPr>
            <a:endParaRPr lang="en-US"/>
          </a:p>
        </c:txPr>
        <c:crossAx val="1557137648"/>
        <c:crosses val="autoZero"/>
        <c:auto val="1"/>
        <c:lblAlgn val="ctr"/>
        <c:lblOffset val="100"/>
        <c:noMultiLvlLbl val="0"/>
      </c:catAx>
      <c:valAx>
        <c:axId val="1557137648"/>
        <c:scaling>
          <c:orientation val="minMax"/>
        </c:scaling>
        <c:delete val="0"/>
        <c:axPos val="b"/>
        <c:numFmt formatCode="General\k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Agency FB" panose="020B0503020202020204" pitchFamily="34" charset="0"/>
                <a:ea typeface="+mn-ea"/>
                <a:cs typeface="+mn-cs"/>
              </a:defRPr>
            </a:pPr>
            <a:endParaRPr lang="en-US"/>
          </a:p>
        </c:txPr>
        <c:crossAx val="1557133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8000"/>
                    <a:lumMod val="114000"/>
                  </a:schemeClr>
                </a:gs>
                <a:gs pos="100000">
                  <a:schemeClr val="accent1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Pebble Time ($20M)</c:v>
                </c:pt>
                <c:pt idx="1">
                  <c:v>Coolest Cooler ($13.28M)</c:v>
                </c:pt>
                <c:pt idx="2">
                  <c:v>Pebble 2 ($12.78M)</c:v>
                </c:pt>
                <c:pt idx="3">
                  <c:v>Kingdom Death: Monster ($12.39M)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13.28</c:v>
                </c:pt>
                <c:pt idx="2">
                  <c:v>12.78</c:v>
                </c:pt>
                <c:pt idx="3">
                  <c:v>8.7799999999999994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25-4B0C-900B-D3B1AF62F853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557133328"/>
        <c:axId val="1557137648"/>
      </c:barChart>
      <c:catAx>
        <c:axId val="15571333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7137648"/>
        <c:crosses val="autoZero"/>
        <c:auto val="1"/>
        <c:lblAlgn val="ctr"/>
        <c:lblOffset val="100"/>
        <c:noMultiLvlLbl val="0"/>
      </c:catAx>
      <c:valAx>
        <c:axId val="1557137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7133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8000"/>
                    <a:lumMod val="114000"/>
                  </a:schemeClr>
                </a:gs>
                <a:gs pos="100000">
                  <a:schemeClr val="accent1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High Goal: 27.64%</c:v>
                </c:pt>
                <c:pt idx="1">
                  <c:v>Medium Goal: 54.57%</c:v>
                </c:pt>
                <c:pt idx="2">
                  <c:v>Low Goal: 17.78%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0.27639999999999998</c:v>
                </c:pt>
                <c:pt idx="1">
                  <c:v>0.54569999999999996</c:v>
                </c:pt>
                <c:pt idx="2">
                  <c:v>0.17780000000000001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11-470C-9DC4-183E5E36237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409574288"/>
        <c:axId val="1409571888"/>
      </c:barChart>
      <c:catAx>
        <c:axId val="140957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9571888"/>
        <c:crosses val="autoZero"/>
        <c:auto val="1"/>
        <c:lblAlgn val="ctr"/>
        <c:lblOffset val="100"/>
        <c:noMultiLvlLbl val="0"/>
      </c:catAx>
      <c:valAx>
        <c:axId val="1409571888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140957428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64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2017</c:v>
                </c:pt>
                <c:pt idx="1">
                  <c:v>2015</c:v>
                </c:pt>
                <c:pt idx="2">
                  <c:v>2013</c:v>
                </c:pt>
                <c:pt idx="3">
                  <c:v>2016</c:v>
                </c:pt>
                <c:pt idx="4">
                  <c:v>2009</c:v>
                </c:pt>
              </c:numCache>
            </c:numRef>
          </c:cat>
          <c:val>
            <c:numRef>
              <c:f>Sheet1!$B$2:$B$6</c:f>
              <c:numCache>
                <c:formatCode>0.00%</c:formatCode>
                <c:ptCount val="5"/>
                <c:pt idx="0">
                  <c:v>0.13320000000000001</c:v>
                </c:pt>
                <c:pt idx="1">
                  <c:v>0.12870000000000001</c:v>
                </c:pt>
                <c:pt idx="2">
                  <c:v>0.1137</c:v>
                </c:pt>
                <c:pt idx="3">
                  <c:v>0.16259999999999999</c:v>
                </c:pt>
                <c:pt idx="4">
                  <c:v>4.1000000000000003E-3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7A-4A84-A510-00A1D724540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9"/>
        <c:shape val="box"/>
        <c:axId val="1928339504"/>
        <c:axId val="1928339984"/>
        <c:axId val="0"/>
      </c:bar3DChart>
      <c:catAx>
        <c:axId val="1928339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8339984"/>
        <c:crosses val="autoZero"/>
        <c:auto val="1"/>
        <c:lblAlgn val="ctr"/>
        <c:lblOffset val="100"/>
        <c:noMultiLvlLbl val="0"/>
      </c:catAx>
      <c:valAx>
        <c:axId val="1928339984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19283395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ofPieChart>
        <c:ofPieType val="pie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c:spPr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58000"/>
                      <a:tint val="98000"/>
                      <a:lumMod val="114000"/>
                    </a:schemeClr>
                  </a:gs>
                  <a:gs pos="100000">
                    <a:schemeClr val="accent1">
                      <a:tint val="58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1-0233-4840-8D62-681BCDD76FE3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1">
                      <a:tint val="86000"/>
                      <a:tint val="98000"/>
                      <a:lumMod val="114000"/>
                    </a:schemeClr>
                  </a:gs>
                  <a:gs pos="100000">
                    <a:schemeClr val="accent1">
                      <a:tint val="86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3-0233-4840-8D62-681BCDD76FE3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1">
                      <a:shade val="86000"/>
                      <a:tint val="98000"/>
                      <a:lumMod val="114000"/>
                    </a:schemeClr>
                  </a:gs>
                  <a:gs pos="100000">
                    <a:schemeClr val="accent1">
                      <a:shade val="86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5-0233-4840-8D62-681BCDD76FE3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1">
                      <a:shade val="58000"/>
                      <a:tint val="98000"/>
                      <a:lumMod val="114000"/>
                    </a:schemeClr>
                  </a:gs>
                  <a:gs pos="100000">
                    <a:schemeClr val="accent1">
                      <a:shade val="58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7-0233-4840-8D62-681BCDD76FE3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1">
                      <a:shade val="58000"/>
                      <a:tint val="98000"/>
                      <a:lumMod val="114000"/>
                    </a:schemeClr>
                  </a:gs>
                  <a:gs pos="100000">
                    <a:schemeClr val="accent1">
                      <a:shade val="58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9-0233-4840-8D62-681BCDD76FE3}"/>
              </c:ext>
            </c:extLst>
          </c:dPt>
          <c:dLbls>
            <c:spPr>
              <a:noFill/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gency FB" panose="020B0503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0.26679999999999998</c:v>
                </c:pt>
                <c:pt idx="1">
                  <c:v>0.25890000000000002</c:v>
                </c:pt>
                <c:pt idx="2">
                  <c:v>0.25440000000000002</c:v>
                </c:pt>
                <c:pt idx="3">
                  <c:v>0.21990000000000001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1A-4C66-A48F-69F32161D1D3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gapWidth val="15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578083989501309E-2"/>
          <c:y val="0"/>
          <c:w val="0.88810941601049864"/>
          <c:h val="0.89931477516059954"/>
        </c:manualLayout>
      </c:layout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dLbls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May</c:v>
                </c:pt>
                <c:pt idx="1">
                  <c:v>June</c:v>
                </c:pt>
                <c:pt idx="2">
                  <c:v>October</c:v>
                </c:pt>
                <c:pt idx="3">
                  <c:v>December</c:v>
                </c:pt>
                <c:pt idx="4">
                  <c:v>January</c:v>
                </c:pt>
                <c:pt idx="5">
                  <c:v>August</c:v>
                </c:pt>
                <c:pt idx="6">
                  <c:v>March</c:v>
                </c:pt>
              </c:strCache>
            </c:strRef>
          </c:cat>
          <c:val>
            <c:numRef>
              <c:f>Sheet1!$B$2:$B$8</c:f>
              <c:numCache>
                <c:formatCode>0.00%</c:formatCode>
                <c:ptCount val="7"/>
                <c:pt idx="0">
                  <c:v>9.3399999999999997E-2</c:v>
                </c:pt>
                <c:pt idx="1">
                  <c:v>8.9200000000000002E-2</c:v>
                </c:pt>
                <c:pt idx="2">
                  <c:v>8.7599999999999997E-2</c:v>
                </c:pt>
                <c:pt idx="3">
                  <c:v>5.74E-2</c:v>
                </c:pt>
                <c:pt idx="4">
                  <c:v>6.2100000000000002E-2</c:v>
                </c:pt>
                <c:pt idx="5">
                  <c:v>6.59E-2</c:v>
                </c:pt>
                <c:pt idx="6">
                  <c:v>9.7100000000000006E-2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02-4936-9122-520B69BA3F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57138128"/>
        <c:axId val="1557141968"/>
      </c:areaChart>
      <c:catAx>
        <c:axId val="15571381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7141968"/>
        <c:crosses val="autoZero"/>
        <c:auto val="1"/>
        <c:lblAlgn val="ctr"/>
        <c:lblOffset val="100"/>
        <c:noMultiLvlLbl val="0"/>
      </c:catAx>
      <c:valAx>
        <c:axId val="1557141968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1557138128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Sheet1!$A$2:$C$11</cx:f>
        <cx:lvl ptCount="10">
          <cx:pt idx="0">Tabletop Games </cx:pt>
          <cx:pt idx="1">Product Design </cx:pt>
          <cx:pt idx="2">Music </cx:pt>
          <cx:pt idx="3">Film &amp; Video </cx:pt>
          <cx:pt idx="4">Technology </cx:pt>
          <cx:pt idx="5">Comic Books </cx:pt>
          <cx:pt idx="6">Fiction </cx:pt>
          <cx:pt idx="7">Nonfiction </cx:pt>
          <cx:pt idx="8">Journalism </cx:pt>
          <cx:pt idx="9">Food </cx:pt>
        </cx:lvl>
        <cx:lvl ptCount="10">
          <cx:pt idx="0">Stem 1</cx:pt>
          <cx:pt idx="1">Stem 1</cx:pt>
          <cx:pt idx="2">Stem 1</cx:pt>
          <cx:pt idx="3">Stem 2</cx:pt>
          <cx:pt idx="4">Stem 2</cx:pt>
          <cx:pt idx="5">Stem 3</cx:pt>
          <cx:pt idx="6">Stem 3</cx:pt>
          <cx:pt idx="7">Stem 4</cx:pt>
          <cx:pt idx="8">Stem 4</cx:pt>
          <cx:pt idx="9">Stem 5</cx:pt>
        </cx:lvl>
        <cx:lvl ptCount="10">
          <cx:pt idx="0">Top Categories:</cx:pt>
          <cx:pt idx="1">Top Categories:</cx:pt>
          <cx:pt idx="2">Top Categories:</cx:pt>
          <cx:pt idx="3">Top Categories:</cx:pt>
          <cx:pt idx="4">Top Categories:</cx:pt>
          <cx:pt idx="5">Least Successful Categories:</cx:pt>
          <cx:pt idx="6">Least Successful Categories:</cx:pt>
          <cx:pt idx="7">Least Successful Categories:</cx:pt>
          <cx:pt idx="8">Least Successful Categories:</cx:pt>
          <cx:pt idx="9">Least Successful Categories:</cx:pt>
        </cx:lvl>
      </cx:strDim>
      <cx:numDim type="size">
        <cx:f>Sheet1!$D$2:$D$11</cx:f>
        <cx:lvl ptCount="10" formatCode="0.00%">
          <cx:pt idx="0">0.069500000000000006</cx:pt>
          <cx:pt idx="1">0.053199999999999997</cx:pt>
          <cx:pt idx="2">0.048899999999999999</cx:pt>
          <cx:pt idx="3">0.045600000000000002</cx:pt>
          <cx:pt idx="4">0.039199999999999999</cx:pt>
          <cx:pt idx="5">0.014500000000000001</cx:pt>
          <cx:pt idx="6">0.0123</cx:pt>
          <cx:pt idx="7">0.010800000000000001</cx:pt>
          <cx:pt idx="8">0.0097999999999999997</cx:pt>
          <cx:pt idx="9">0.0083999999999999995</cx:pt>
        </cx:lvl>
      </cx:numDim>
    </cx:data>
  </cx:chartData>
  <cx:chart>
    <cx:plotArea>
      <cx:plotAreaRegion>
        <cx:series layoutId="treemap" uniqueId="{D0D19CB7-9F12-4CC6-A064-1F8422646994}">
          <cx:tx>
            <cx:txData>
              <cx:f>Sheet1!$D$1</cx:f>
              <cx:v>Series1</cx:v>
            </cx:txData>
          </cx:tx>
          <cx:dataLabels pos="inEnd">
            <cx:txPr>
              <a:bodyPr vertOverflow="overflow" horzOverflow="overflow" wrap="square" lIns="0" tIns="0" rIns="0" bIns="0"/>
              <a:lstStyle/>
              <a:p>
                <a:pPr algn="ctr" rtl="0">
                  <a:defRPr sz="900" b="0" i="0">
                    <a:solidFill>
                      <a:srgbClr val="FFFFFF"/>
                    </a:solidFill>
                    <a:latin typeface="Century Gothic" panose="020B0502020202020204" pitchFamily="34" charset="0"/>
                    <a:ea typeface="Century Gothic" panose="020B0502020202020204" pitchFamily="34" charset="0"/>
                    <a:cs typeface="Century Gothic" panose="020B0502020202020204" pitchFamily="34" charset="0"/>
                  </a:defRPr>
                </a:pPr>
                <a:endParaRPr lang="en-US" sz="900"/>
              </a:p>
            </cx:txPr>
            <cx:visibility seriesName="0" categoryName="1" value="1"/>
            <cx:separator>
</cx:separator>
          </cx:dataLabels>
          <cx:dataId val="0"/>
          <cx:layoutPr>
            <cx:parentLabelLayout val="overlapping"/>
          </cx:layoutPr>
        </cx:series>
      </cx:plotAreaRegion>
    </cx:plotArea>
  </cx:chart>
  <cx:spPr>
    <a:effectLst>
      <a:innerShdw blurRad="114300">
        <a:prstClr val="black"/>
      </a:innerShdw>
    </a:effectLst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0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064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://math.stackexchange.com/questions/1295168/what-is-the-name-of-this-geometric-shape" TargetMode="External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6" Type="http://schemas.openxmlformats.org/officeDocument/2006/relationships/image" Target="../media/image14.png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://math.stackexchange.com/questions/1295168/what-is-the-name-of-this-geometric-shape" TargetMode="External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6" Type="http://schemas.openxmlformats.org/officeDocument/2006/relationships/image" Target="../media/image14.png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F8072C-50E4-4BFA-A40C-A8D866811B6B}" type="doc">
      <dgm:prSet loTypeId="urn:microsoft.com/office/officeart/2005/8/layout/pList1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3A4260D-E55C-48AA-B944-F544BD8A78E2}">
      <dgm:prSet custT="1"/>
      <dgm:spPr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200" b="0" i="0" dirty="0">
              <a:latin typeface="Tw Cen MT Condensed" panose="020B0606020104020203" pitchFamily="34" charset="0"/>
            </a:rPr>
            <a:t>Overall Success Rate</a:t>
          </a:r>
          <a:endParaRPr lang="en-US" sz="1200" dirty="0">
            <a:latin typeface="Tw Cen MT Condensed" panose="020B0606020104020203" pitchFamily="34" charset="0"/>
          </a:endParaRPr>
        </a:p>
      </dgm:t>
    </dgm:pt>
    <dgm:pt modelId="{793BF373-5FA5-44E9-94D9-D06EA37D41AA}" type="parTrans" cxnId="{BE76F065-0CF6-4158-B1FF-3314EB928D8F}">
      <dgm:prSet/>
      <dgm:spPr/>
      <dgm:t>
        <a:bodyPr/>
        <a:lstStyle/>
        <a:p>
          <a:endParaRPr lang="en-US"/>
        </a:p>
      </dgm:t>
    </dgm:pt>
    <dgm:pt modelId="{DED561A4-44A6-40F8-B9C8-7FFC59DDE037}" type="sibTrans" cxnId="{BE76F065-0CF6-4158-B1FF-3314EB928D8F}">
      <dgm:prSet/>
      <dgm:spPr/>
      <dgm:t>
        <a:bodyPr/>
        <a:lstStyle/>
        <a:p>
          <a:endParaRPr lang="en-US"/>
        </a:p>
      </dgm:t>
    </dgm:pt>
    <dgm:pt modelId="{E387B6DE-C974-4088-800D-9B57120A93E5}">
      <dgm:prSet custT="1"/>
      <dgm:spPr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200" b="0" i="0" dirty="0">
              <a:latin typeface="Tw Cen MT Condensed" panose="020B0606020104020203" pitchFamily="34" charset="0"/>
            </a:rPr>
            <a:t>Total Amount Raised</a:t>
          </a:r>
          <a:endParaRPr lang="en-US" sz="1200" dirty="0">
            <a:latin typeface="Tw Cen MT Condensed" panose="020B0606020104020203" pitchFamily="34" charset="0"/>
          </a:endParaRPr>
        </a:p>
      </dgm:t>
    </dgm:pt>
    <dgm:pt modelId="{F3522A43-E745-42BF-BB57-FCE90C8FC61D}" type="parTrans" cxnId="{98ACF586-9F74-478A-8EB2-F038B43641B4}">
      <dgm:prSet/>
      <dgm:spPr/>
      <dgm:t>
        <a:bodyPr/>
        <a:lstStyle/>
        <a:p>
          <a:endParaRPr lang="en-US"/>
        </a:p>
      </dgm:t>
    </dgm:pt>
    <dgm:pt modelId="{27BF4692-9054-4221-BB73-8EA2A558DBD0}" type="sibTrans" cxnId="{98ACF586-9F74-478A-8EB2-F038B43641B4}">
      <dgm:prSet/>
      <dgm:spPr/>
      <dgm:t>
        <a:bodyPr/>
        <a:lstStyle/>
        <a:p>
          <a:endParaRPr lang="en-US"/>
        </a:p>
      </dgm:t>
    </dgm:pt>
    <dgm:pt modelId="{6C6CE69B-9414-4DB9-B31E-223807B1AEDA}">
      <dgm:prSet custT="1"/>
      <dgm:spPr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200" b="0" i="0" dirty="0">
              <a:latin typeface="Tw Cen MT Condensed" panose="020B0606020104020203" pitchFamily="34" charset="0"/>
            </a:rPr>
            <a:t>Total Backers</a:t>
          </a:r>
          <a:endParaRPr lang="en-US" sz="1200" dirty="0">
            <a:latin typeface="Tw Cen MT Condensed" panose="020B0606020104020203" pitchFamily="34" charset="0"/>
          </a:endParaRPr>
        </a:p>
      </dgm:t>
    </dgm:pt>
    <dgm:pt modelId="{82F089AA-92FC-4016-903B-D72019160B73}" type="parTrans" cxnId="{ABD87D04-70A8-4401-8749-447B30773903}">
      <dgm:prSet/>
      <dgm:spPr/>
      <dgm:t>
        <a:bodyPr/>
        <a:lstStyle/>
        <a:p>
          <a:endParaRPr lang="en-US"/>
        </a:p>
      </dgm:t>
    </dgm:pt>
    <dgm:pt modelId="{19F35352-105B-44B2-8FBC-EAFD8B7A3273}" type="sibTrans" cxnId="{ABD87D04-70A8-4401-8749-447B30773903}">
      <dgm:prSet/>
      <dgm:spPr/>
      <dgm:t>
        <a:bodyPr/>
        <a:lstStyle/>
        <a:p>
          <a:endParaRPr lang="en-US"/>
        </a:p>
      </dgm:t>
    </dgm:pt>
    <dgm:pt modelId="{D848D71E-4BA0-43D8-B7D3-29CA6EC6681D}">
      <dgm:prSet custT="1"/>
      <dgm:spPr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200" b="0" i="0" dirty="0">
              <a:latin typeface="Tw Cen MT Condensed" panose="020B0606020104020203" pitchFamily="34" charset="0"/>
            </a:rPr>
            <a:t>Average Duration of Projects Days</a:t>
          </a:r>
          <a:endParaRPr lang="en-US" sz="1200" dirty="0">
            <a:latin typeface="Tw Cen MT Condensed" panose="020B0606020104020203" pitchFamily="34" charset="0"/>
          </a:endParaRPr>
        </a:p>
      </dgm:t>
    </dgm:pt>
    <dgm:pt modelId="{20412A15-BB67-4D7F-94D6-E5A5E3176A39}" type="parTrans" cxnId="{99B86307-C718-4A2D-830B-1325FACD817E}">
      <dgm:prSet/>
      <dgm:spPr/>
      <dgm:t>
        <a:bodyPr/>
        <a:lstStyle/>
        <a:p>
          <a:endParaRPr lang="en-US"/>
        </a:p>
      </dgm:t>
    </dgm:pt>
    <dgm:pt modelId="{E9EB3ADD-EF56-4985-AA39-8A4FD51C0465}" type="sibTrans" cxnId="{99B86307-C718-4A2D-830B-1325FACD817E}">
      <dgm:prSet/>
      <dgm:spPr/>
      <dgm:t>
        <a:bodyPr/>
        <a:lstStyle/>
        <a:p>
          <a:endParaRPr lang="en-US"/>
        </a:p>
      </dgm:t>
    </dgm:pt>
    <dgm:pt modelId="{631A7774-8930-40E0-A928-2D6B4CCE983B}" type="pres">
      <dgm:prSet presAssocID="{20F8072C-50E4-4BFA-A40C-A8D866811B6B}" presName="Name0" presStyleCnt="0">
        <dgm:presLayoutVars>
          <dgm:dir/>
          <dgm:resizeHandles val="exact"/>
        </dgm:presLayoutVars>
      </dgm:prSet>
      <dgm:spPr/>
    </dgm:pt>
    <dgm:pt modelId="{C48B0CCB-4536-43F4-B730-CD313F65C2F2}" type="pres">
      <dgm:prSet presAssocID="{83A4260D-E55C-48AA-B944-F544BD8A78E2}" presName="compNode" presStyleCnt="0"/>
      <dgm:spPr/>
    </dgm:pt>
    <dgm:pt modelId="{C01B3277-5A11-4872-BA56-D834C477A620}" type="pres">
      <dgm:prSet presAssocID="{83A4260D-E55C-48AA-B944-F544BD8A78E2}" presName="pictRect" presStyleLbl="node1" presStyleIdx="0" presStyleCnt="4" custScaleX="57631"/>
      <dgm:spPr>
        <a:blipFill>
          <a:blip xmlns:r="http://schemas.openxmlformats.org/officeDocument/2006/relationships"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</dgm:pt>
    <dgm:pt modelId="{9CADEA03-B1D0-45D0-9A6A-BCB3F23DCC3F}" type="pres">
      <dgm:prSet presAssocID="{83A4260D-E55C-48AA-B944-F544BD8A78E2}" presName="textRect" presStyleLbl="revTx" presStyleIdx="0" presStyleCnt="4">
        <dgm:presLayoutVars>
          <dgm:bulletEnabled val="1"/>
        </dgm:presLayoutVars>
      </dgm:prSet>
      <dgm:spPr/>
    </dgm:pt>
    <dgm:pt modelId="{2FE3BFA6-EA36-4C0A-BF82-54CA2A30C210}" type="pres">
      <dgm:prSet presAssocID="{DED561A4-44A6-40F8-B9C8-7FFC59DDE037}" presName="sibTrans" presStyleLbl="sibTrans2D1" presStyleIdx="0" presStyleCnt="0"/>
      <dgm:spPr/>
    </dgm:pt>
    <dgm:pt modelId="{82F6593D-B842-4976-9C18-AC61A831F0B9}" type="pres">
      <dgm:prSet presAssocID="{E387B6DE-C974-4088-800D-9B57120A93E5}" presName="compNode" presStyleCnt="0"/>
      <dgm:spPr/>
    </dgm:pt>
    <dgm:pt modelId="{AEC62947-D038-4527-9DAD-535184DD2106}" type="pres">
      <dgm:prSet presAssocID="{E387B6DE-C974-4088-800D-9B57120A93E5}" presName="pictRect" presStyleLbl="node1" presStyleIdx="1" presStyleCnt="4" custScaleX="56182"/>
      <dgm:spPr>
        <a:blipFill>
          <a:blip xmlns:r="http://schemas.openxmlformats.org/officeDocument/2006/relationships" r:embed="rId2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</a:extLst>
          </a:blip>
          <a:srcRect/>
          <a:stretch>
            <a:fillRect t="-10000" b="-10000"/>
          </a:stretch>
        </a:blipFill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</dgm:pt>
    <dgm:pt modelId="{338765DA-C780-4741-A1D8-72A3A1F601F5}" type="pres">
      <dgm:prSet presAssocID="{E387B6DE-C974-4088-800D-9B57120A93E5}" presName="textRect" presStyleLbl="revTx" presStyleIdx="1" presStyleCnt="4">
        <dgm:presLayoutVars>
          <dgm:bulletEnabled val="1"/>
        </dgm:presLayoutVars>
      </dgm:prSet>
      <dgm:spPr/>
    </dgm:pt>
    <dgm:pt modelId="{A7A315E9-1D5C-465C-95D4-D36E0403068A}" type="pres">
      <dgm:prSet presAssocID="{27BF4692-9054-4221-BB73-8EA2A558DBD0}" presName="sibTrans" presStyleLbl="sibTrans2D1" presStyleIdx="0" presStyleCnt="0"/>
      <dgm:spPr/>
    </dgm:pt>
    <dgm:pt modelId="{81D75C5F-15C8-4BE4-B037-F6448BEF1B6D}" type="pres">
      <dgm:prSet presAssocID="{6C6CE69B-9414-4DB9-B31E-223807B1AEDA}" presName="compNode" presStyleCnt="0"/>
      <dgm:spPr/>
    </dgm:pt>
    <dgm:pt modelId="{9516D80B-FF66-4086-9D7B-BE4898DCED6D}" type="pres">
      <dgm:prSet presAssocID="{6C6CE69B-9414-4DB9-B31E-223807B1AEDA}" presName="pictRect" presStyleLbl="node1" presStyleIdx="2" presStyleCnt="4" custScaleX="67449"/>
      <dgm:spPr>
        <a:blipFill dpi="0" rotWithShape="1">
          <a:blip xmlns:r="http://schemas.openxmlformats.org/officeDocument/2006/relationships"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One big red thumbtack in front of many smaller black thumbtacks"/>
        </a:ext>
      </dgm:extLst>
    </dgm:pt>
    <dgm:pt modelId="{435BB2EA-DA3E-4B0F-8BC1-B259BB1382E8}" type="pres">
      <dgm:prSet presAssocID="{6C6CE69B-9414-4DB9-B31E-223807B1AEDA}" presName="textRect" presStyleLbl="revTx" presStyleIdx="2" presStyleCnt="4">
        <dgm:presLayoutVars>
          <dgm:bulletEnabled val="1"/>
        </dgm:presLayoutVars>
      </dgm:prSet>
      <dgm:spPr/>
    </dgm:pt>
    <dgm:pt modelId="{B3367391-BC75-41DB-AE99-C1BDF2696BA6}" type="pres">
      <dgm:prSet presAssocID="{19F35352-105B-44B2-8FBC-EAFD8B7A3273}" presName="sibTrans" presStyleLbl="sibTrans2D1" presStyleIdx="0" presStyleCnt="0"/>
      <dgm:spPr/>
    </dgm:pt>
    <dgm:pt modelId="{7A653E73-D6E5-48D6-90FF-ADE060DB892D}" type="pres">
      <dgm:prSet presAssocID="{D848D71E-4BA0-43D8-B7D3-29CA6EC6681D}" presName="compNode" presStyleCnt="0"/>
      <dgm:spPr/>
    </dgm:pt>
    <dgm:pt modelId="{7F90B9BB-7202-4EDD-8F09-C055475FC3C9}" type="pres">
      <dgm:prSet presAssocID="{D848D71E-4BA0-43D8-B7D3-29CA6EC6681D}" presName="pictRect" presStyleLbl="node1" presStyleIdx="3" presStyleCnt="4" custScaleX="69132"/>
      <dgm:spPr>
        <a:blipFill>
          <a:blip xmlns:r="http://schemas.openxmlformats.org/officeDocument/2006/relationships"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/>
          <a:stretch>
            <a:fillRect/>
          </a:stretch>
        </a:blipFill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</dgm:pt>
    <dgm:pt modelId="{7392E138-CDFF-4377-BF9F-A5EDB3EF2EBD}" type="pres">
      <dgm:prSet presAssocID="{D848D71E-4BA0-43D8-B7D3-29CA6EC6681D}" presName="textRect" presStyleLbl="revTx" presStyleIdx="3" presStyleCnt="4">
        <dgm:presLayoutVars>
          <dgm:bulletEnabled val="1"/>
        </dgm:presLayoutVars>
      </dgm:prSet>
      <dgm:spPr/>
    </dgm:pt>
  </dgm:ptLst>
  <dgm:cxnLst>
    <dgm:cxn modelId="{ABD87D04-70A8-4401-8749-447B30773903}" srcId="{20F8072C-50E4-4BFA-A40C-A8D866811B6B}" destId="{6C6CE69B-9414-4DB9-B31E-223807B1AEDA}" srcOrd="2" destOrd="0" parTransId="{82F089AA-92FC-4016-903B-D72019160B73}" sibTransId="{19F35352-105B-44B2-8FBC-EAFD8B7A3273}"/>
    <dgm:cxn modelId="{99B86307-C718-4A2D-830B-1325FACD817E}" srcId="{20F8072C-50E4-4BFA-A40C-A8D866811B6B}" destId="{D848D71E-4BA0-43D8-B7D3-29CA6EC6681D}" srcOrd="3" destOrd="0" parTransId="{20412A15-BB67-4D7F-94D6-E5A5E3176A39}" sibTransId="{E9EB3ADD-EF56-4985-AA39-8A4FD51C0465}"/>
    <dgm:cxn modelId="{A89AFA1F-2963-4E22-8BD2-F468CAFBFD86}" type="presOf" srcId="{19F35352-105B-44B2-8FBC-EAFD8B7A3273}" destId="{B3367391-BC75-41DB-AE99-C1BDF2696BA6}" srcOrd="0" destOrd="0" presId="urn:microsoft.com/office/officeart/2005/8/layout/pList1"/>
    <dgm:cxn modelId="{570DCE2D-587C-42EE-976D-AFE4E49B0406}" type="presOf" srcId="{83A4260D-E55C-48AA-B944-F544BD8A78E2}" destId="{9CADEA03-B1D0-45D0-9A6A-BCB3F23DCC3F}" srcOrd="0" destOrd="0" presId="urn:microsoft.com/office/officeart/2005/8/layout/pList1"/>
    <dgm:cxn modelId="{BE76F065-0CF6-4158-B1FF-3314EB928D8F}" srcId="{20F8072C-50E4-4BFA-A40C-A8D866811B6B}" destId="{83A4260D-E55C-48AA-B944-F544BD8A78E2}" srcOrd="0" destOrd="0" parTransId="{793BF373-5FA5-44E9-94D9-D06EA37D41AA}" sibTransId="{DED561A4-44A6-40F8-B9C8-7FFC59DDE037}"/>
    <dgm:cxn modelId="{AAAB4849-F23B-494F-80AE-56D9A0A1A8FD}" type="presOf" srcId="{27BF4692-9054-4221-BB73-8EA2A558DBD0}" destId="{A7A315E9-1D5C-465C-95D4-D36E0403068A}" srcOrd="0" destOrd="0" presId="urn:microsoft.com/office/officeart/2005/8/layout/pList1"/>
    <dgm:cxn modelId="{BDEE964D-0DF2-476F-84C2-1455C062314E}" type="presOf" srcId="{20F8072C-50E4-4BFA-A40C-A8D866811B6B}" destId="{631A7774-8930-40E0-A928-2D6B4CCE983B}" srcOrd="0" destOrd="0" presId="urn:microsoft.com/office/officeart/2005/8/layout/pList1"/>
    <dgm:cxn modelId="{98ACF586-9F74-478A-8EB2-F038B43641B4}" srcId="{20F8072C-50E4-4BFA-A40C-A8D866811B6B}" destId="{E387B6DE-C974-4088-800D-9B57120A93E5}" srcOrd="1" destOrd="0" parTransId="{F3522A43-E745-42BF-BB57-FCE90C8FC61D}" sibTransId="{27BF4692-9054-4221-BB73-8EA2A558DBD0}"/>
    <dgm:cxn modelId="{CC9B48AC-D576-4AA2-BF2A-476602A0F64E}" type="presOf" srcId="{E387B6DE-C974-4088-800D-9B57120A93E5}" destId="{338765DA-C780-4741-A1D8-72A3A1F601F5}" srcOrd="0" destOrd="0" presId="urn:microsoft.com/office/officeart/2005/8/layout/pList1"/>
    <dgm:cxn modelId="{8D66A8AF-A127-4B56-AB10-4248E772EAE0}" type="presOf" srcId="{6C6CE69B-9414-4DB9-B31E-223807B1AEDA}" destId="{435BB2EA-DA3E-4B0F-8BC1-B259BB1382E8}" srcOrd="0" destOrd="0" presId="urn:microsoft.com/office/officeart/2005/8/layout/pList1"/>
    <dgm:cxn modelId="{D87110B0-9E54-4944-A9F0-33867B0F9282}" type="presOf" srcId="{D848D71E-4BA0-43D8-B7D3-29CA6EC6681D}" destId="{7392E138-CDFF-4377-BF9F-A5EDB3EF2EBD}" srcOrd="0" destOrd="0" presId="urn:microsoft.com/office/officeart/2005/8/layout/pList1"/>
    <dgm:cxn modelId="{EEDB34EB-818B-416A-891D-40CDF87036BD}" type="presOf" srcId="{DED561A4-44A6-40F8-B9C8-7FFC59DDE037}" destId="{2FE3BFA6-EA36-4C0A-BF82-54CA2A30C210}" srcOrd="0" destOrd="0" presId="urn:microsoft.com/office/officeart/2005/8/layout/pList1"/>
    <dgm:cxn modelId="{4080BA0A-3C1D-4749-A7AE-996A1FE70214}" type="presParOf" srcId="{631A7774-8930-40E0-A928-2D6B4CCE983B}" destId="{C48B0CCB-4536-43F4-B730-CD313F65C2F2}" srcOrd="0" destOrd="0" presId="urn:microsoft.com/office/officeart/2005/8/layout/pList1"/>
    <dgm:cxn modelId="{CA311D35-F9BD-4D89-A769-89549744CC98}" type="presParOf" srcId="{C48B0CCB-4536-43F4-B730-CD313F65C2F2}" destId="{C01B3277-5A11-4872-BA56-D834C477A620}" srcOrd="0" destOrd="0" presId="urn:microsoft.com/office/officeart/2005/8/layout/pList1"/>
    <dgm:cxn modelId="{23427BD9-98E2-4D2F-B60D-0EFBB6AC4547}" type="presParOf" srcId="{C48B0CCB-4536-43F4-B730-CD313F65C2F2}" destId="{9CADEA03-B1D0-45D0-9A6A-BCB3F23DCC3F}" srcOrd="1" destOrd="0" presId="urn:microsoft.com/office/officeart/2005/8/layout/pList1"/>
    <dgm:cxn modelId="{5C2E3BB0-F98A-4FAB-96D0-8CB7477EE630}" type="presParOf" srcId="{631A7774-8930-40E0-A928-2D6B4CCE983B}" destId="{2FE3BFA6-EA36-4C0A-BF82-54CA2A30C210}" srcOrd="1" destOrd="0" presId="urn:microsoft.com/office/officeart/2005/8/layout/pList1"/>
    <dgm:cxn modelId="{4FBC2E4E-7F7A-495D-B0F9-882B8992A99B}" type="presParOf" srcId="{631A7774-8930-40E0-A928-2D6B4CCE983B}" destId="{82F6593D-B842-4976-9C18-AC61A831F0B9}" srcOrd="2" destOrd="0" presId="urn:microsoft.com/office/officeart/2005/8/layout/pList1"/>
    <dgm:cxn modelId="{37EC06EA-87E3-4395-9F63-1514C57C6A38}" type="presParOf" srcId="{82F6593D-B842-4976-9C18-AC61A831F0B9}" destId="{AEC62947-D038-4527-9DAD-535184DD2106}" srcOrd="0" destOrd="0" presId="urn:microsoft.com/office/officeart/2005/8/layout/pList1"/>
    <dgm:cxn modelId="{9A2CF4AE-08DD-4227-AD96-C1CCF664D981}" type="presParOf" srcId="{82F6593D-B842-4976-9C18-AC61A831F0B9}" destId="{338765DA-C780-4741-A1D8-72A3A1F601F5}" srcOrd="1" destOrd="0" presId="urn:microsoft.com/office/officeart/2005/8/layout/pList1"/>
    <dgm:cxn modelId="{DFA9E928-0727-4BE8-824E-6071CF922800}" type="presParOf" srcId="{631A7774-8930-40E0-A928-2D6B4CCE983B}" destId="{A7A315E9-1D5C-465C-95D4-D36E0403068A}" srcOrd="3" destOrd="0" presId="urn:microsoft.com/office/officeart/2005/8/layout/pList1"/>
    <dgm:cxn modelId="{62BA2307-E907-45BB-A462-E9E7AAAF7289}" type="presParOf" srcId="{631A7774-8930-40E0-A928-2D6B4CCE983B}" destId="{81D75C5F-15C8-4BE4-B037-F6448BEF1B6D}" srcOrd="4" destOrd="0" presId="urn:microsoft.com/office/officeart/2005/8/layout/pList1"/>
    <dgm:cxn modelId="{0D1B7E7F-061D-402A-8C6A-8DC34F8AAF69}" type="presParOf" srcId="{81D75C5F-15C8-4BE4-B037-F6448BEF1B6D}" destId="{9516D80B-FF66-4086-9D7B-BE4898DCED6D}" srcOrd="0" destOrd="0" presId="urn:microsoft.com/office/officeart/2005/8/layout/pList1"/>
    <dgm:cxn modelId="{8EDBD411-9D72-47B0-A281-FC3C0376B10A}" type="presParOf" srcId="{81D75C5F-15C8-4BE4-B037-F6448BEF1B6D}" destId="{435BB2EA-DA3E-4B0F-8BC1-B259BB1382E8}" srcOrd="1" destOrd="0" presId="urn:microsoft.com/office/officeart/2005/8/layout/pList1"/>
    <dgm:cxn modelId="{C7F4077B-E1B0-4989-8AF8-E5A9E8432A78}" type="presParOf" srcId="{631A7774-8930-40E0-A928-2D6B4CCE983B}" destId="{B3367391-BC75-41DB-AE99-C1BDF2696BA6}" srcOrd="5" destOrd="0" presId="urn:microsoft.com/office/officeart/2005/8/layout/pList1"/>
    <dgm:cxn modelId="{FB80F7D2-D2DA-47ED-8599-331E06DA63E5}" type="presParOf" srcId="{631A7774-8930-40E0-A928-2D6B4CCE983B}" destId="{7A653E73-D6E5-48D6-90FF-ADE060DB892D}" srcOrd="6" destOrd="0" presId="urn:microsoft.com/office/officeart/2005/8/layout/pList1"/>
    <dgm:cxn modelId="{793154D2-7B7A-462F-9B05-9817508DFB91}" type="presParOf" srcId="{7A653E73-D6E5-48D6-90FF-ADE060DB892D}" destId="{7F90B9BB-7202-4EDD-8F09-C055475FC3C9}" srcOrd="0" destOrd="0" presId="urn:microsoft.com/office/officeart/2005/8/layout/pList1"/>
    <dgm:cxn modelId="{9D325C35-DD7D-4EFC-8149-926632C6BC68}" type="presParOf" srcId="{7A653E73-D6E5-48D6-90FF-ADE060DB892D}" destId="{7392E138-CDFF-4377-BF9F-A5EDB3EF2EB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1B3277-5A11-4872-BA56-D834C477A620}">
      <dsp:nvSpPr>
        <dsp:cNvPr id="0" name=""/>
        <dsp:cNvSpPr/>
      </dsp:nvSpPr>
      <dsp:spPr>
        <a:xfrm>
          <a:off x="729092" y="635"/>
          <a:ext cx="917210" cy="1096558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CADEA03-B1D0-45D0-9A6A-BCB3F23DCC3F}">
      <dsp:nvSpPr>
        <dsp:cNvPr id="0" name=""/>
        <dsp:cNvSpPr/>
      </dsp:nvSpPr>
      <dsp:spPr>
        <a:xfrm>
          <a:off x="391936" y="1097194"/>
          <a:ext cx="1591522" cy="590454"/>
        </a:xfrm>
        <a:prstGeom prst="rect">
          <a:avLst/>
        </a:prstGeom>
        <a:noFill/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Tw Cen MT Condensed" panose="020B0606020104020203" pitchFamily="34" charset="0"/>
            </a:rPr>
            <a:t>Overall Success Rate</a:t>
          </a:r>
          <a:endParaRPr lang="en-US" sz="1200" kern="1200" dirty="0">
            <a:latin typeface="Tw Cen MT Condensed" panose="020B0606020104020203" pitchFamily="34" charset="0"/>
          </a:endParaRPr>
        </a:p>
      </dsp:txBody>
      <dsp:txXfrm>
        <a:off x="391936" y="1097194"/>
        <a:ext cx="1591522" cy="590454"/>
      </dsp:txXfrm>
    </dsp:sp>
    <dsp:sp modelId="{AEC62947-D038-4527-9DAD-535184DD2106}">
      <dsp:nvSpPr>
        <dsp:cNvPr id="0" name=""/>
        <dsp:cNvSpPr/>
      </dsp:nvSpPr>
      <dsp:spPr>
        <a:xfrm>
          <a:off x="2491364" y="635"/>
          <a:ext cx="894149" cy="1096558"/>
        </a:xfrm>
        <a:prstGeom prst="roundRect">
          <a:avLst/>
        </a:prstGeom>
        <a:blipFill>
          <a:blip xmlns:r="http://schemas.openxmlformats.org/officeDocument/2006/relationships" r:embed="rId2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</a:extLst>
          </a:blip>
          <a:srcRect/>
          <a:stretch>
            <a:fillRect t="-10000" b="-10000"/>
          </a:stretch>
        </a:blipFill>
        <a:ln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38765DA-C780-4741-A1D8-72A3A1F601F5}">
      <dsp:nvSpPr>
        <dsp:cNvPr id="0" name=""/>
        <dsp:cNvSpPr/>
      </dsp:nvSpPr>
      <dsp:spPr>
        <a:xfrm>
          <a:off x="2142677" y="1097194"/>
          <a:ext cx="1591522" cy="590454"/>
        </a:xfrm>
        <a:prstGeom prst="rect">
          <a:avLst/>
        </a:prstGeom>
        <a:noFill/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Tw Cen MT Condensed" panose="020B0606020104020203" pitchFamily="34" charset="0"/>
            </a:rPr>
            <a:t>Total Amount Raised</a:t>
          </a:r>
          <a:endParaRPr lang="en-US" sz="1200" kern="1200" dirty="0">
            <a:latin typeface="Tw Cen MT Condensed" panose="020B0606020104020203" pitchFamily="34" charset="0"/>
          </a:endParaRPr>
        </a:p>
      </dsp:txBody>
      <dsp:txXfrm>
        <a:off x="2142677" y="1097194"/>
        <a:ext cx="1591522" cy="590454"/>
      </dsp:txXfrm>
    </dsp:sp>
    <dsp:sp modelId="{9516D80B-FF66-4086-9D7B-BE4898DCED6D}">
      <dsp:nvSpPr>
        <dsp:cNvPr id="0" name=""/>
        <dsp:cNvSpPr/>
      </dsp:nvSpPr>
      <dsp:spPr>
        <a:xfrm>
          <a:off x="4152447" y="635"/>
          <a:ext cx="1073465" cy="1096558"/>
        </a:xfrm>
        <a:prstGeom prst="roundRect">
          <a:avLst/>
        </a:prstGeom>
        <a:blipFill dpi="0" rotWithShape="1">
          <a:blip xmlns:r="http://schemas.openxmlformats.org/officeDocument/2006/relationships"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35BB2EA-DA3E-4B0F-8BC1-B259BB1382E8}">
      <dsp:nvSpPr>
        <dsp:cNvPr id="0" name=""/>
        <dsp:cNvSpPr/>
      </dsp:nvSpPr>
      <dsp:spPr>
        <a:xfrm>
          <a:off x="3893419" y="1097194"/>
          <a:ext cx="1591522" cy="590454"/>
        </a:xfrm>
        <a:prstGeom prst="rect">
          <a:avLst/>
        </a:prstGeom>
        <a:noFill/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Tw Cen MT Condensed" panose="020B0606020104020203" pitchFamily="34" charset="0"/>
            </a:rPr>
            <a:t>Total Backers</a:t>
          </a:r>
          <a:endParaRPr lang="en-US" sz="1200" kern="1200" dirty="0">
            <a:latin typeface="Tw Cen MT Condensed" panose="020B0606020104020203" pitchFamily="34" charset="0"/>
          </a:endParaRPr>
        </a:p>
      </dsp:txBody>
      <dsp:txXfrm>
        <a:off x="3893419" y="1097194"/>
        <a:ext cx="1591522" cy="590454"/>
      </dsp:txXfrm>
    </dsp:sp>
    <dsp:sp modelId="{7F90B9BB-7202-4EDD-8F09-C055475FC3C9}">
      <dsp:nvSpPr>
        <dsp:cNvPr id="0" name=""/>
        <dsp:cNvSpPr/>
      </dsp:nvSpPr>
      <dsp:spPr>
        <a:xfrm>
          <a:off x="5889796" y="635"/>
          <a:ext cx="1100251" cy="1096558"/>
        </a:xfrm>
        <a:prstGeom prst="roundRect">
          <a:avLst/>
        </a:prstGeom>
        <a:blipFill>
          <a:blip xmlns:r="http://schemas.openxmlformats.org/officeDocument/2006/relationships"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392E138-CDFF-4377-BF9F-A5EDB3EF2EBD}">
      <dsp:nvSpPr>
        <dsp:cNvPr id="0" name=""/>
        <dsp:cNvSpPr/>
      </dsp:nvSpPr>
      <dsp:spPr>
        <a:xfrm>
          <a:off x="5644161" y="1097194"/>
          <a:ext cx="1591522" cy="590454"/>
        </a:xfrm>
        <a:prstGeom prst="rect">
          <a:avLst/>
        </a:prstGeom>
        <a:noFill/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Tw Cen MT Condensed" panose="020B0606020104020203" pitchFamily="34" charset="0"/>
            </a:rPr>
            <a:t>Average Duration of Projects Days</a:t>
          </a:r>
          <a:endParaRPr lang="en-US" sz="1200" kern="1200" dirty="0">
            <a:latin typeface="Tw Cen MT Condensed" panose="020B0606020104020203" pitchFamily="34" charset="0"/>
          </a:endParaRPr>
        </a:p>
      </dsp:txBody>
      <dsp:txXfrm>
        <a:off x="5644161" y="1097194"/>
        <a:ext cx="1591522" cy="5904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SLIDES_API32474913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SLIDES_API32474913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SLIDES_API32474913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SLIDES_API32474913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SLIDES_API32474913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SLIDES_API32474913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C0E81A1C-77C9-0BDC-130D-3E1B7F0C6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SLIDES_API32474913_50:notes">
            <a:extLst>
              <a:ext uri="{FF2B5EF4-FFF2-40B4-BE49-F238E27FC236}">
                <a16:creationId xmlns:a16="http://schemas.microsoft.com/office/drawing/2014/main" id="{0A116133-8940-5CF7-43B5-39A3EF3BFC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SLIDES_API32474913_50:notes">
            <a:extLst>
              <a:ext uri="{FF2B5EF4-FFF2-40B4-BE49-F238E27FC236}">
                <a16:creationId xmlns:a16="http://schemas.microsoft.com/office/drawing/2014/main" id="{68DC612B-68BB-F059-AC79-5852E96F5A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2910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84187F41-1B3A-ED40-CFCC-25503E340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SLIDES_API32474913_50:notes">
            <a:extLst>
              <a:ext uri="{FF2B5EF4-FFF2-40B4-BE49-F238E27FC236}">
                <a16:creationId xmlns:a16="http://schemas.microsoft.com/office/drawing/2014/main" id="{859C8B8F-2C93-B582-3249-089EDCCB21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SLIDES_API32474913_50:notes">
            <a:extLst>
              <a:ext uri="{FF2B5EF4-FFF2-40B4-BE49-F238E27FC236}">
                <a16:creationId xmlns:a16="http://schemas.microsoft.com/office/drawing/2014/main" id="{2C85BF18-9606-0C96-FA49-94E4924EDF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29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FA2B0AB5-290D-8D21-A9C3-0A573042B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SLIDES_API32474913_50:notes">
            <a:extLst>
              <a:ext uri="{FF2B5EF4-FFF2-40B4-BE49-F238E27FC236}">
                <a16:creationId xmlns:a16="http://schemas.microsoft.com/office/drawing/2014/main" id="{C35D8243-6F86-0792-468B-19C7A3E43E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SLIDES_API32474913_50:notes">
            <a:extLst>
              <a:ext uri="{FF2B5EF4-FFF2-40B4-BE49-F238E27FC236}">
                <a16:creationId xmlns:a16="http://schemas.microsoft.com/office/drawing/2014/main" id="{4A68D812-1389-C262-5253-EA5E6C44D6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63814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F2C4C9C2-55E0-027F-B0A2-FB188C48A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SLIDES_API32474913_50:notes">
            <a:extLst>
              <a:ext uri="{FF2B5EF4-FFF2-40B4-BE49-F238E27FC236}">
                <a16:creationId xmlns:a16="http://schemas.microsoft.com/office/drawing/2014/main" id="{AC6382B2-6F06-F9D4-892F-980D780BBA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SLIDES_API32474913_50:notes">
            <a:extLst>
              <a:ext uri="{FF2B5EF4-FFF2-40B4-BE49-F238E27FC236}">
                <a16:creationId xmlns:a16="http://schemas.microsoft.com/office/drawing/2014/main" id="{31FE6D9B-0AD8-6A27-2AAA-C63EF70B2D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5134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397AF2E8-EBF8-7E17-7CCC-C3990FC86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SLIDES_API32474913_50:notes">
            <a:extLst>
              <a:ext uri="{FF2B5EF4-FFF2-40B4-BE49-F238E27FC236}">
                <a16:creationId xmlns:a16="http://schemas.microsoft.com/office/drawing/2014/main" id="{E9E9BB50-D3CF-0DF5-0571-8B5057C819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SLIDES_API32474913_50:notes">
            <a:extLst>
              <a:ext uri="{FF2B5EF4-FFF2-40B4-BE49-F238E27FC236}">
                <a16:creationId xmlns:a16="http://schemas.microsoft.com/office/drawing/2014/main" id="{BAE37876-F796-5124-3DEF-58A4C543E7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7113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BCA980C4-06EE-E0D3-4466-8B0B8EDF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SLIDES_API32474913_50:notes">
            <a:extLst>
              <a:ext uri="{FF2B5EF4-FFF2-40B4-BE49-F238E27FC236}">
                <a16:creationId xmlns:a16="http://schemas.microsoft.com/office/drawing/2014/main" id="{CA2EEE13-7AF3-D3C6-DDCA-6634528150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SLIDES_API32474913_50:notes">
            <a:extLst>
              <a:ext uri="{FF2B5EF4-FFF2-40B4-BE49-F238E27FC236}">
                <a16:creationId xmlns:a16="http://schemas.microsoft.com/office/drawing/2014/main" id="{B13AA028-F868-2B05-4CBB-5049D08BFC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86987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9FF58DFA-156F-8CD4-B2D3-6B78B32E2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SLIDES_API32474913_50:notes">
            <a:extLst>
              <a:ext uri="{FF2B5EF4-FFF2-40B4-BE49-F238E27FC236}">
                <a16:creationId xmlns:a16="http://schemas.microsoft.com/office/drawing/2014/main" id="{C1A3A511-263E-D04A-1053-69E6211B34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SLIDES_API32474913_50:notes">
            <a:extLst>
              <a:ext uri="{FF2B5EF4-FFF2-40B4-BE49-F238E27FC236}">
                <a16:creationId xmlns:a16="http://schemas.microsoft.com/office/drawing/2014/main" id="{8EEE1060-B6A4-CA51-E345-DAF080C9DE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972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SLIDES_API3247491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SLIDES_API3247491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769019EE-BA99-49A8-2C46-BB088F58E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SLIDES_API32474913_50:notes">
            <a:extLst>
              <a:ext uri="{FF2B5EF4-FFF2-40B4-BE49-F238E27FC236}">
                <a16:creationId xmlns:a16="http://schemas.microsoft.com/office/drawing/2014/main" id="{A7EFD887-A16B-A304-4F84-55A4480A34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SLIDES_API32474913_50:notes">
            <a:extLst>
              <a:ext uri="{FF2B5EF4-FFF2-40B4-BE49-F238E27FC236}">
                <a16:creationId xmlns:a16="http://schemas.microsoft.com/office/drawing/2014/main" id="{AA612786-05EA-8763-8E76-315E607778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44925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SLIDES_API32474913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SLIDES_API32474913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SLIDES_API32474913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SLIDES_API32474913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SLIDES_API3247491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SLIDES_API3247491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SLIDES_API324749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SLIDES_API324749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SLIDES_API3247491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SLIDES_API32474913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SLIDES_API32474913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SLIDES_API32474913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SLIDES_API3247491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SLIDES_API3247491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SLIDES_API32474913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SLIDES_API32474913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SLIDES_API3247491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SLIDES_API3247491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085850"/>
            <a:ext cx="6619244" cy="2497186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2/27/2025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812915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3600440"/>
            <a:ext cx="6619243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730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4025494"/>
            <a:ext cx="6619242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0944014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6619244" cy="14859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6619244" cy="177165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4894656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085850"/>
            <a:ext cx="5999486" cy="1742531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7800" y="2828380"/>
            <a:ext cx="5459737" cy="25663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2" name="TextBox 11"/>
          <p:cNvSpPr txBox="1"/>
          <p:nvPr/>
        </p:nvSpPr>
        <p:spPr>
          <a:xfrm>
            <a:off x="673721" y="728440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7868" y="196034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6517318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343151"/>
            <a:ext cx="6619245" cy="123988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8588249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485900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000250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485900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000250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485900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000250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2/27/2025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6914174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31882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657350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620409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31882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657350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620408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31882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657350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620406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2/27/2025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4710493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9321142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322660"/>
            <a:ext cx="1314451" cy="4369594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665561"/>
            <a:ext cx="5567362" cy="40266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52965609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7498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542021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146300"/>
            <a:ext cx="6619243" cy="143673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1552633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1545432"/>
            <a:ext cx="3297254" cy="314682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1542069"/>
            <a:ext cx="3297256" cy="315018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490832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0512577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2/27/2025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3684529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2/27/2025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5013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1085850"/>
            <a:ext cx="2550798" cy="10858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085850"/>
            <a:ext cx="3896998" cy="3429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2346961"/>
            <a:ext cx="2550797" cy="21716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2/27/2025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5822637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390644"/>
            <a:ext cx="3819680" cy="1181106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857250"/>
            <a:ext cx="2400300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3813734" cy="10287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4825707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1"/>
            <a:ext cx="1141809" cy="17740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60" y="1"/>
            <a:ext cx="1202540" cy="856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2/27/2025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776437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hands holding money and a light bulb&#10;&#10;AI-generated content may be incorrect.">
            <a:extLst>
              <a:ext uri="{FF2B5EF4-FFF2-40B4-BE49-F238E27FC236}">
                <a16:creationId xmlns:a16="http://schemas.microsoft.com/office/drawing/2014/main" id="{150544FA-3388-8739-5786-2B8702DD63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5067300" cy="5143500"/>
          </a:xfrm>
          <a:prstGeom prst="rect">
            <a:avLst/>
          </a:prstGeom>
        </p:spPr>
      </p:pic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429000" y="2388869"/>
            <a:ext cx="5067300" cy="10112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Crowdfunding</a:t>
            </a:r>
            <a:endParaRPr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572000" y="3948795"/>
            <a:ext cx="3465868" cy="6460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spcFirstLastPara="1" wrap="square" lIns="91425" tIns="91425" rIns="91425" bIns="91425" anchor="t" anchorCtr="0"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cap="none" dirty="0">
                <a:ln/>
                <a:solidFill>
                  <a:schemeClr val="accent4"/>
                </a:solidFill>
              </a:rPr>
              <a:t>Kickstarter</a:t>
            </a:r>
            <a:endParaRPr sz="2800" b="1" cap="none" dirty="0">
              <a:ln/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Category-Wise Success Analysis</a:t>
            </a:r>
            <a:endParaRPr dirty="0"/>
          </a:p>
        </p:txBody>
      </p:sp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 Categories: Tabletop Games (6.95%), Product Design, Music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Least Successful Categories: Comic Books, Fiction, Nonfiction</a:t>
            </a:r>
            <a:endParaRPr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09854BE9-9D81-4303-510A-22C065EF729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30982392"/>
                  </p:ext>
                </p:extLst>
              </p:nvPr>
            </p:nvGraphicFramePr>
            <p:xfrm>
              <a:off x="311700" y="1927860"/>
              <a:ext cx="8520600" cy="306324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7" name="Chart 6">
                <a:extLst>
                  <a:ext uri="{FF2B5EF4-FFF2-40B4-BE49-F238E27FC236}">
                    <a16:creationId xmlns:a16="http://schemas.microsoft.com/office/drawing/2014/main" id="{09854BE9-9D81-4303-510A-22C065EF72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1700" y="1927860"/>
                <a:ext cx="8520600" cy="3063240"/>
              </a:xfrm>
              <a:prstGeom prst="rect">
                <a:avLst/>
              </a:prstGeom>
            </p:spPr>
          </p:pic>
        </mc:Fallback>
      </mc:AlternateContent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27F3D94-E02B-49B0-562A-AC3AC476C01A}"/>
              </a:ext>
            </a:extLst>
          </p:cNvPr>
          <p:cNvCxnSpPr/>
          <p:nvPr/>
        </p:nvCxnSpPr>
        <p:spPr>
          <a:xfrm>
            <a:off x="0" y="1089660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xfrm>
            <a:off x="2079900" y="385138"/>
            <a:ext cx="4984200" cy="572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Success Rate by Year</a:t>
            </a:r>
            <a:endParaRPr b="1" dirty="0"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Peak Success Year: 2017 (13.32%)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Lowest Success Year: 2009 (0.41%)</a:t>
            </a:r>
            <a:endParaRPr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CA33BDA-E3C5-4F70-542E-056DB56AE0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7589876"/>
              </p:ext>
            </p:extLst>
          </p:nvPr>
        </p:nvGraphicFramePr>
        <p:xfrm>
          <a:off x="0" y="1905002"/>
          <a:ext cx="9144000" cy="3238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BC488A9-20B7-250A-7EDB-5327D0094396}"/>
              </a:ext>
            </a:extLst>
          </p:cNvPr>
          <p:cNvCxnSpPr/>
          <p:nvPr/>
        </p:nvCxnSpPr>
        <p:spPr>
          <a:xfrm>
            <a:off x="0" y="1074420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Success Rate by Quarter</a:t>
            </a:r>
            <a:endParaRPr dirty="0"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Best Performing Quarter: Q1 (26.68%)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Other Trends: Q2 (25.89%), Q3 (25.44%), Q4 (21.99%)</a:t>
            </a:r>
            <a:endParaRPr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9726B65-440D-AD55-075B-FE3AB00A55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5579860"/>
              </p:ext>
            </p:extLst>
          </p:nvPr>
        </p:nvGraphicFramePr>
        <p:xfrm>
          <a:off x="1356360" y="2033270"/>
          <a:ext cx="6096000" cy="2470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14BB254-CD5C-398E-A93D-3D3B54E264FF}"/>
              </a:ext>
            </a:extLst>
          </p:cNvPr>
          <p:cNvCxnSpPr/>
          <p:nvPr/>
        </p:nvCxnSpPr>
        <p:spPr>
          <a:xfrm>
            <a:off x="0" y="1120140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Success Rate by Month</a:t>
            </a:r>
            <a:endParaRPr dirty="0"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36500" cy="9277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Highest Success Month: March (9.71%)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Lowest Success Month: December (5.74%)</a:t>
            </a:r>
            <a:endParaRPr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B89F9AC-CE2F-5EEB-9E95-E5C6BE68AC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345559"/>
              </p:ext>
            </p:extLst>
          </p:nvPr>
        </p:nvGraphicFramePr>
        <p:xfrm>
          <a:off x="311700" y="1859282"/>
          <a:ext cx="8520600" cy="3133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0448F22-F33B-3E38-D142-2E4A72ACA058}"/>
              </a:ext>
            </a:extLst>
          </p:cNvPr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>
          <a:extLst>
            <a:ext uri="{FF2B5EF4-FFF2-40B4-BE49-F238E27FC236}">
              <a16:creationId xmlns:a16="http://schemas.microsoft.com/office/drawing/2014/main" id="{0FCBA741-3653-2BE6-2EFC-F7F3C7682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23C3D26-AF04-F8C1-F6BB-0D3521A68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0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>
          <a:extLst>
            <a:ext uri="{FF2B5EF4-FFF2-40B4-BE49-F238E27FC236}">
              <a16:creationId xmlns:a16="http://schemas.microsoft.com/office/drawing/2014/main" id="{EBE34330-6FBF-7AEE-B68C-0F669983F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779CA7-24F1-32F3-8AF6-0EBCBA50A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9" y="0"/>
            <a:ext cx="911834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685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>
          <a:extLst>
            <a:ext uri="{FF2B5EF4-FFF2-40B4-BE49-F238E27FC236}">
              <a16:creationId xmlns:a16="http://schemas.microsoft.com/office/drawing/2014/main" id="{0AF1FD6B-AD36-498D-8C7E-007085DDA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E5A99F-24EC-36CD-0890-B1D64D57E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31"/>
            <a:ext cx="9144000" cy="512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447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>
          <a:extLst>
            <a:ext uri="{FF2B5EF4-FFF2-40B4-BE49-F238E27FC236}">
              <a16:creationId xmlns:a16="http://schemas.microsoft.com/office/drawing/2014/main" id="{C8C782B5-DCC7-94CB-C5CF-2BA11E1FB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872D25-838F-1112-6BD3-EEBB1EF6E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222"/>
            <a:ext cx="9144000" cy="508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63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>
          <a:extLst>
            <a:ext uri="{FF2B5EF4-FFF2-40B4-BE49-F238E27FC236}">
              <a16:creationId xmlns:a16="http://schemas.microsoft.com/office/drawing/2014/main" id="{77B5B9B9-A65A-2C63-1618-2D86D9CCB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87D21D-71B5-1FEA-D322-986D22417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041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>
          <a:extLst>
            <a:ext uri="{FF2B5EF4-FFF2-40B4-BE49-F238E27FC236}">
              <a16:creationId xmlns:a16="http://schemas.microsoft.com/office/drawing/2014/main" id="{582DC6E0-835E-AF49-9EF0-CABF61AF2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791523-97E6-E542-5D2D-9BA6A85E4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918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on a stack of coins">
            <a:extLst>
              <a:ext uri="{FF2B5EF4-FFF2-40B4-BE49-F238E27FC236}">
                <a16:creationId xmlns:a16="http://schemas.microsoft.com/office/drawing/2014/main" id="{CF755A86-ADE0-77C0-52E9-BEB7130CC0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8" name="Flowchart: Off-page Connector 27">
            <a:extLst>
              <a:ext uri="{FF2B5EF4-FFF2-40B4-BE49-F238E27FC236}">
                <a16:creationId xmlns:a16="http://schemas.microsoft.com/office/drawing/2014/main" id="{E509E230-B9E8-C84F-A20F-35B1DF8D7AC8}"/>
              </a:ext>
            </a:extLst>
          </p:cNvPr>
          <p:cNvSpPr/>
          <p:nvPr/>
        </p:nvSpPr>
        <p:spPr>
          <a:xfrm>
            <a:off x="301388" y="987386"/>
            <a:ext cx="1897501" cy="1664374"/>
          </a:xfrm>
          <a:prstGeom prst="flowChartOffpageConnector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736CCF-BC83-1888-1089-6BC0114C4482}"/>
              </a:ext>
            </a:extLst>
          </p:cNvPr>
          <p:cNvSpPr txBox="1"/>
          <p:nvPr/>
        </p:nvSpPr>
        <p:spPr>
          <a:xfrm>
            <a:off x="668989" y="1215323"/>
            <a:ext cx="1162299" cy="646331"/>
          </a:xfrm>
          <a:prstGeom prst="rect">
            <a:avLst/>
          </a:prstGeom>
          <a:noFill/>
          <a:ln w="31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Purged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178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Flowchart: Off-page Connector 31">
            <a:extLst>
              <a:ext uri="{FF2B5EF4-FFF2-40B4-BE49-F238E27FC236}">
                <a16:creationId xmlns:a16="http://schemas.microsoft.com/office/drawing/2014/main" id="{79416301-04E5-D9CF-B564-9130B4EDE5D7}"/>
              </a:ext>
            </a:extLst>
          </p:cNvPr>
          <p:cNvSpPr/>
          <p:nvPr/>
        </p:nvSpPr>
        <p:spPr>
          <a:xfrm>
            <a:off x="2537725" y="987386"/>
            <a:ext cx="1897501" cy="1664372"/>
          </a:xfrm>
          <a:prstGeom prst="flowChartOffpageConnector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B6EB7E-0007-7FD1-7DDC-394EA4469C2B}"/>
              </a:ext>
            </a:extLst>
          </p:cNvPr>
          <p:cNvSpPr txBox="1"/>
          <p:nvPr/>
        </p:nvSpPr>
        <p:spPr>
          <a:xfrm>
            <a:off x="2733688" y="1215322"/>
            <a:ext cx="1505573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Suspended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1,501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Flowchart: Off-page Connector 36">
            <a:extLst>
              <a:ext uri="{FF2B5EF4-FFF2-40B4-BE49-F238E27FC236}">
                <a16:creationId xmlns:a16="http://schemas.microsoft.com/office/drawing/2014/main" id="{A0EBC4B8-C05F-3329-FB74-F1EBD9DE0BE5}"/>
              </a:ext>
            </a:extLst>
          </p:cNvPr>
          <p:cNvSpPr/>
          <p:nvPr/>
        </p:nvSpPr>
        <p:spPr>
          <a:xfrm>
            <a:off x="4774062" y="987386"/>
            <a:ext cx="1897501" cy="1664372"/>
          </a:xfrm>
          <a:prstGeom prst="flowChartOffpageConnector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A46FDF-2AA7-AAFA-4B6F-213D81802E0B}"/>
              </a:ext>
            </a:extLst>
          </p:cNvPr>
          <p:cNvSpPr txBox="1"/>
          <p:nvPr/>
        </p:nvSpPr>
        <p:spPr>
          <a:xfrm>
            <a:off x="5139667" y="1215322"/>
            <a:ext cx="1166289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Live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3,163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Flowchart: Off-page Connector 39">
            <a:extLst>
              <a:ext uri="{FF2B5EF4-FFF2-40B4-BE49-F238E27FC236}">
                <a16:creationId xmlns:a16="http://schemas.microsoft.com/office/drawing/2014/main" id="{5F8FA9A9-19A6-D2CF-77D7-930AC34CDBB8}"/>
              </a:ext>
            </a:extLst>
          </p:cNvPr>
          <p:cNvSpPr/>
          <p:nvPr/>
        </p:nvSpPr>
        <p:spPr>
          <a:xfrm>
            <a:off x="7010400" y="987385"/>
            <a:ext cx="1897501" cy="1664368"/>
          </a:xfrm>
          <a:prstGeom prst="flowChartOffpageConnector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00A8B1B-E895-B4F1-EF5F-53EF2F2867CB}"/>
              </a:ext>
            </a:extLst>
          </p:cNvPr>
          <p:cNvSpPr txBox="1"/>
          <p:nvPr/>
        </p:nvSpPr>
        <p:spPr>
          <a:xfrm>
            <a:off x="7287256" y="1215322"/>
            <a:ext cx="1343788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Canceled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32,498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Flowchart: Off-page Connector 42">
            <a:extLst>
              <a:ext uri="{FF2B5EF4-FFF2-40B4-BE49-F238E27FC236}">
                <a16:creationId xmlns:a16="http://schemas.microsoft.com/office/drawing/2014/main" id="{3AA9EBDA-3742-63D0-EC12-FE01082E3E4E}"/>
              </a:ext>
            </a:extLst>
          </p:cNvPr>
          <p:cNvSpPr/>
          <p:nvPr/>
        </p:nvSpPr>
        <p:spPr>
          <a:xfrm>
            <a:off x="2537723" y="3075529"/>
            <a:ext cx="1897501" cy="1663200"/>
          </a:xfrm>
          <a:prstGeom prst="flowChartOffpageConnector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Arial" pitchFamily="34" charset="0"/>
            </a:endParaRPr>
          </a:p>
        </p:txBody>
      </p:sp>
      <p:sp>
        <p:nvSpPr>
          <p:cNvPr id="44" name="Flowchart: Off-page Connector 43">
            <a:extLst>
              <a:ext uri="{FF2B5EF4-FFF2-40B4-BE49-F238E27FC236}">
                <a16:creationId xmlns:a16="http://schemas.microsoft.com/office/drawing/2014/main" id="{6D9F6CEC-E211-96AE-5C35-EDD0776696C7}"/>
              </a:ext>
            </a:extLst>
          </p:cNvPr>
          <p:cNvSpPr/>
          <p:nvPr/>
        </p:nvSpPr>
        <p:spPr>
          <a:xfrm>
            <a:off x="4774061" y="3075529"/>
            <a:ext cx="1897200" cy="1663200"/>
          </a:xfrm>
          <a:prstGeom prst="flowChartOffpageConnector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1846B46-000D-1F9A-8A33-1B5761E50520}"/>
              </a:ext>
            </a:extLst>
          </p:cNvPr>
          <p:cNvSpPr txBox="1"/>
          <p:nvPr/>
        </p:nvSpPr>
        <p:spPr>
          <a:xfrm>
            <a:off x="1459230" y="389304"/>
            <a:ext cx="6225540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/>
              <a:t>Total num of projects based on outcome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5592177-85CB-B034-F795-FC30D5328EFE}"/>
              </a:ext>
            </a:extLst>
          </p:cNvPr>
          <p:cNvCxnSpPr/>
          <p:nvPr/>
        </p:nvCxnSpPr>
        <p:spPr>
          <a:xfrm>
            <a:off x="0" y="952500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62EA93B-8CA1-5BAF-3245-734D712533FA}"/>
              </a:ext>
            </a:extLst>
          </p:cNvPr>
          <p:cNvSpPr txBox="1"/>
          <p:nvPr/>
        </p:nvSpPr>
        <p:spPr>
          <a:xfrm>
            <a:off x="2718446" y="3364497"/>
            <a:ext cx="1505573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" pitchFamily="34" charset="0"/>
              </a:rPr>
              <a:t>Successful</a:t>
            </a:r>
          </a:p>
          <a:p>
            <a:pPr algn="ctr"/>
            <a:r>
              <a:rPr lang="en-US" altLang="ko-KR" sz="1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" pitchFamily="34" charset="0"/>
              </a:rPr>
              <a:t>1,04,313</a:t>
            </a:r>
            <a:endParaRPr lang="ko-KR" altLang="en-US" sz="1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691711-308B-F885-D138-33E404FF2BB8}"/>
              </a:ext>
            </a:extLst>
          </p:cNvPr>
          <p:cNvSpPr txBox="1"/>
          <p:nvPr/>
        </p:nvSpPr>
        <p:spPr>
          <a:xfrm>
            <a:off x="5118973" y="3338950"/>
            <a:ext cx="117073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Failed</a:t>
            </a:r>
          </a:p>
          <a:p>
            <a:pPr algn="ctr"/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188293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EB9B8E-B6AA-4702-2A12-27098EEE5E87}"/>
              </a:ext>
            </a:extLst>
          </p:cNvPr>
          <p:cNvCxnSpPr>
            <a:cxnSpLocks/>
          </p:cNvCxnSpPr>
          <p:nvPr/>
        </p:nvCxnSpPr>
        <p:spPr>
          <a:xfrm>
            <a:off x="2301240" y="3037429"/>
            <a:ext cx="45415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744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>
          <a:extLst>
            <a:ext uri="{FF2B5EF4-FFF2-40B4-BE49-F238E27FC236}">
              <a16:creationId xmlns:a16="http://schemas.microsoft.com/office/drawing/2014/main" id="{03877A36-66E7-254A-7836-8A79EA617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A84C07-6C3F-A370-732E-76446C4C5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3255263" cy="16703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F82A05-F02B-8AAA-DE1F-A2162E479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670306"/>
            <a:ext cx="3255263" cy="15681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50965F-BFAA-6FEB-1237-9C9586A021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3238500"/>
            <a:ext cx="3255264" cy="1905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BA0FFD-8C08-B3A7-CDFB-4FF0B29F44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5264" y="1"/>
            <a:ext cx="5888735" cy="25717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9C4442-8005-A7E9-6674-35349A038F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5264" y="2571750"/>
            <a:ext cx="5888736" cy="257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821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>
          <a:extLst>
            <a:ext uri="{FF2B5EF4-FFF2-40B4-BE49-F238E27FC236}">
              <a16:creationId xmlns:a16="http://schemas.microsoft.com/office/drawing/2014/main" id="{58504B93-2682-C210-D417-D857A9C36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591B3A-70C7-A938-94D4-27EF55626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56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 &amp; Recommendations</a:t>
            </a:r>
            <a:endParaRPr dirty="0"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520600" cy="37700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Takeaways:</a:t>
            </a:r>
            <a:endParaRPr dirty="0"/>
          </a:p>
          <a:p>
            <a:pPr marL="285750" indent="-285750">
              <a:spcBef>
                <a:spcPts val="1200"/>
              </a:spcBef>
            </a:pPr>
            <a:r>
              <a:rPr lang="en" dirty="0"/>
              <a:t>Medium goal projects have the highest success rate.</a:t>
            </a:r>
            <a:endParaRPr dirty="0"/>
          </a:p>
          <a:p>
            <a:pPr marL="285750" indent="-285750">
              <a:spcBef>
                <a:spcPts val="1200"/>
              </a:spcBef>
            </a:pPr>
            <a:r>
              <a:rPr lang="en" dirty="0"/>
              <a:t>Certain categories perform significantly better than others.</a:t>
            </a:r>
            <a:endParaRPr dirty="0"/>
          </a:p>
          <a:p>
            <a:pPr marL="285750" indent="-285750">
              <a:spcBef>
                <a:spcPts val="1200"/>
              </a:spcBef>
            </a:pPr>
            <a:r>
              <a:rPr lang="en" dirty="0"/>
              <a:t>Timing plays a role in success (Q1 &amp; March are best).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Recommendations:</a:t>
            </a:r>
            <a:endParaRPr dirty="0"/>
          </a:p>
          <a:p>
            <a:pPr marL="285750" indent="-285750">
              <a:spcBef>
                <a:spcPts val="1200"/>
              </a:spcBef>
            </a:pPr>
            <a:r>
              <a:rPr lang="en" dirty="0"/>
              <a:t>Optimize goal setting based on historical trends.</a:t>
            </a:r>
            <a:endParaRPr dirty="0"/>
          </a:p>
          <a:p>
            <a:pPr marL="285750" indent="-285750">
              <a:spcBef>
                <a:spcPts val="1200"/>
              </a:spcBef>
            </a:pPr>
            <a:r>
              <a:rPr lang="en" dirty="0"/>
              <a:t>Focus on high-performing categories.</a:t>
            </a:r>
            <a:endParaRPr dirty="0"/>
          </a:p>
          <a:p>
            <a:pPr marL="285750" indent="-285750">
              <a:spcBef>
                <a:spcPts val="1200"/>
              </a:spcBef>
              <a:spcAft>
                <a:spcPts val="1200"/>
              </a:spcAft>
            </a:pPr>
            <a:r>
              <a:rPr lang="en" dirty="0"/>
              <a:t>Launch campaigns in peak success months.</a:t>
            </a:r>
            <a:endParaRPr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534FF58-F538-3B56-CFE9-1517195AD39C}"/>
              </a:ext>
            </a:extLst>
          </p:cNvPr>
          <p:cNvCxnSpPr/>
          <p:nvPr/>
        </p:nvCxnSpPr>
        <p:spPr>
          <a:xfrm>
            <a:off x="0" y="1082040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Q&amp;A</a:t>
            </a:r>
            <a:endParaRPr dirty="0"/>
          </a:p>
        </p:txBody>
      </p:sp>
      <p:sp>
        <p:nvSpPr>
          <p:cNvPr id="133" name="Google Shape;133;p2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3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Thank You!</a:t>
            </a:r>
            <a:endParaRPr sz="3200" dirty="0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dirty="0"/>
              <a:t>Open for questions and discussions.</a:t>
            </a:r>
            <a:endParaRPr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ose-up of hands on top of each other">
            <a:extLst>
              <a:ext uri="{FF2B5EF4-FFF2-40B4-BE49-F238E27FC236}">
                <a16:creationId xmlns:a16="http://schemas.microsoft.com/office/drawing/2014/main" id="{00AD0B71-F2F6-905A-E765-CD13B93794B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"/>
          </a:blip>
          <a:stretch>
            <a:fillRect/>
          </a:stretch>
        </p:blipFill>
        <p:spPr>
          <a:xfrm>
            <a:off x="6956" y="0"/>
            <a:ext cx="9137044" cy="5143500"/>
          </a:xfrm>
          <a:prstGeom prst="rect">
            <a:avLst/>
          </a:prstGeom>
        </p:spPr>
      </p:pic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4530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Crowdfunding Kickstarter Project Analysis</a:t>
            </a:r>
            <a:endParaRPr sz="2800"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243120" y="1282075"/>
            <a:ext cx="8520600" cy="3416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Analysis &amp; Visualization in Excel, MySQL, Power Bi and Tableau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Presented by: </a:t>
            </a:r>
          </a:p>
          <a:p>
            <a:pPr marL="342900" lvl="0" algn="l" rtl="0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dirty="0"/>
              <a:t>Sher Uz Zama Khan</a:t>
            </a:r>
            <a:endParaRPr lang="en-US" dirty="0"/>
          </a:p>
          <a:p>
            <a:pPr marL="342900" lvl="0" algn="l" rtl="0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G. Venkata Rama krishna</a:t>
            </a:r>
          </a:p>
          <a:p>
            <a:pPr marL="342900" lvl="0" algn="l" rtl="0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Revanth</a:t>
            </a:r>
          </a:p>
          <a:p>
            <a:pPr marL="342900" lvl="0" algn="l" rtl="0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Mohan</a:t>
            </a:r>
            <a:br>
              <a:rPr lang="en-US" dirty="0"/>
            </a:b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Date: 20/02/2025</a:t>
            </a:r>
            <a:endParaRPr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BA81917-C334-2CE8-93F8-4CFC8E0F37F6}"/>
              </a:ext>
            </a:extLst>
          </p:cNvPr>
          <p:cNvCxnSpPr/>
          <p:nvPr/>
        </p:nvCxnSpPr>
        <p:spPr>
          <a:xfrm>
            <a:off x="0" y="1082040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t desks and a computer&#10;&#10;AI-generated content may be incorrect.">
            <a:extLst>
              <a:ext uri="{FF2B5EF4-FFF2-40B4-BE49-F238E27FC236}">
                <a16:creationId xmlns:a16="http://schemas.microsoft.com/office/drawing/2014/main" id="{4D3E82C0-08CA-1EC0-B09D-19C0B50D5DF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Objective: Analyze crowdfunding campaign performance using Tableau.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Key Questions:</a:t>
            </a:r>
            <a:endParaRPr dirty="0"/>
          </a:p>
          <a:p>
            <a:pPr marL="285750" indent="-285750">
              <a:spcBef>
                <a:spcPts val="1200"/>
              </a:spcBef>
            </a:pPr>
            <a:r>
              <a:rPr lang="en" dirty="0"/>
              <a:t>What factors contribute to a successful campaign?</a:t>
            </a:r>
            <a:endParaRPr dirty="0"/>
          </a:p>
          <a:p>
            <a:pPr marL="285750" indent="-285750">
              <a:spcBef>
                <a:spcPts val="1200"/>
              </a:spcBef>
            </a:pPr>
            <a:r>
              <a:rPr lang="en" dirty="0"/>
              <a:t>How do backers and funding amounts impact success?</a:t>
            </a:r>
            <a:endParaRPr dirty="0"/>
          </a:p>
          <a:p>
            <a:pPr marL="285750" indent="-285750">
              <a:spcBef>
                <a:spcPts val="1200"/>
              </a:spcBef>
              <a:spcAft>
                <a:spcPts val="1200"/>
              </a:spcAft>
            </a:pPr>
            <a:r>
              <a:rPr lang="en" dirty="0"/>
              <a:t>What trends can be observed over time?</a:t>
            </a:r>
            <a:endParaRPr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5E30B5D-7FC1-D943-E345-C4DB219CA00B}"/>
              </a:ext>
            </a:extLst>
          </p:cNvPr>
          <p:cNvCxnSpPr/>
          <p:nvPr/>
        </p:nvCxnSpPr>
        <p:spPr>
          <a:xfrm>
            <a:off x="0" y="1082040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computer screen">
            <a:extLst>
              <a:ext uri="{FF2B5EF4-FFF2-40B4-BE49-F238E27FC236}">
                <a16:creationId xmlns:a16="http://schemas.microsoft.com/office/drawing/2014/main" id="{C37CCE04-8434-EAB1-E498-5A5BA558EA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 Overview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520600" cy="37395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Source: Crowdfunding Kickstarter dataset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Number of Records: 365,893 projects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Key Tables:</a:t>
            </a:r>
            <a:endParaRPr dirty="0"/>
          </a:p>
          <a:p>
            <a:pPr marL="285750" indent="-285750">
              <a:spcBef>
                <a:spcPts val="1200"/>
              </a:spcBef>
            </a:pPr>
            <a:r>
              <a:rPr lang="en" dirty="0"/>
              <a:t>Crowdfunding_projects (Main dataset)</a:t>
            </a:r>
            <a:endParaRPr dirty="0"/>
          </a:p>
          <a:p>
            <a:pPr marL="285750" indent="-285750">
              <a:spcBef>
                <a:spcPts val="1200"/>
              </a:spcBef>
            </a:pPr>
            <a:r>
              <a:rPr lang="en" dirty="0"/>
              <a:t>Crowdfunding_Location (Geographical data)</a:t>
            </a:r>
            <a:endParaRPr dirty="0"/>
          </a:p>
          <a:p>
            <a:pPr marL="285750" indent="-285750">
              <a:spcBef>
                <a:spcPts val="1200"/>
              </a:spcBef>
            </a:pPr>
            <a:r>
              <a:rPr lang="en" dirty="0"/>
              <a:t>Crowdfunding_Creator (Project creators)</a:t>
            </a:r>
            <a:endParaRPr dirty="0"/>
          </a:p>
          <a:p>
            <a:pPr marL="285750" indent="-285750">
              <a:spcBef>
                <a:spcPts val="1200"/>
              </a:spcBef>
            </a:pPr>
            <a:r>
              <a:rPr lang="en" dirty="0"/>
              <a:t>Category (Project categories)</a:t>
            </a:r>
            <a:endParaRPr dirty="0"/>
          </a:p>
          <a:p>
            <a:pPr marL="285750" indent="-285750">
              <a:spcBef>
                <a:spcPts val="1200"/>
              </a:spcBef>
              <a:spcAft>
                <a:spcPts val="1200"/>
              </a:spcAft>
            </a:pPr>
            <a:r>
              <a:rPr lang="en" dirty="0"/>
              <a:t>Calendar Table (Time-based analysis)</a:t>
            </a:r>
            <a:endParaRPr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4EA3B34-74F4-E2D3-FD9D-08255266CEA0}"/>
              </a:ext>
            </a:extLst>
          </p:cNvPr>
          <p:cNvCxnSpPr/>
          <p:nvPr/>
        </p:nvCxnSpPr>
        <p:spPr>
          <a:xfrm>
            <a:off x="0" y="1089660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D0BF85A-1458-5DE7-DC51-9E147F055E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0094100"/>
              </p:ext>
            </p:extLst>
          </p:nvPr>
        </p:nvGraphicFramePr>
        <p:xfrm>
          <a:off x="746760" y="1481636"/>
          <a:ext cx="7627620" cy="1688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itle 10">
            <a:extLst>
              <a:ext uri="{FF2B5EF4-FFF2-40B4-BE49-F238E27FC236}">
                <a16:creationId xmlns:a16="http://schemas.microsoft.com/office/drawing/2014/main" id="{3CB530D1-2477-EB86-A8DC-DC888BBBE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45025"/>
            <a:ext cx="6377940" cy="572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pPr algn="ctr"/>
            <a:r>
              <a:rPr lang="en" sz="3200" dirty="0"/>
              <a:t>Key Performance Indicators (KPIs)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5EB3C4-85AE-ED4E-DB5B-E3F6568D1092}"/>
              </a:ext>
            </a:extLst>
          </p:cNvPr>
          <p:cNvCxnSpPr>
            <a:cxnSpLocks/>
          </p:cNvCxnSpPr>
          <p:nvPr/>
        </p:nvCxnSpPr>
        <p:spPr>
          <a:xfrm>
            <a:off x="0" y="1249680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Flowchart: Off-page Connector 16">
            <a:extLst>
              <a:ext uri="{FF2B5EF4-FFF2-40B4-BE49-F238E27FC236}">
                <a16:creationId xmlns:a16="http://schemas.microsoft.com/office/drawing/2014/main" id="{ADD1A955-BF90-3B70-1FAB-591F4A39D521}"/>
              </a:ext>
            </a:extLst>
          </p:cNvPr>
          <p:cNvSpPr/>
          <p:nvPr/>
        </p:nvSpPr>
        <p:spPr>
          <a:xfrm>
            <a:off x="1531620" y="3078481"/>
            <a:ext cx="956307" cy="1619994"/>
          </a:xfrm>
          <a:prstGeom prst="flowChartOffpageConnec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latin typeface="Tw Cen MT Condensed" panose="020B0606020104020203" pitchFamily="34" charset="0"/>
              </a:rPr>
              <a:t>38.35%</a:t>
            </a:r>
            <a:endParaRPr lang="en-US" dirty="0">
              <a:latin typeface="Tw Cen MT Condensed" panose="020B0606020104020203" pitchFamily="34" charset="0"/>
            </a:endParaRPr>
          </a:p>
        </p:txBody>
      </p:sp>
      <p:sp>
        <p:nvSpPr>
          <p:cNvPr id="20" name="Flowchart: Off-page Connector 19">
            <a:extLst>
              <a:ext uri="{FF2B5EF4-FFF2-40B4-BE49-F238E27FC236}">
                <a16:creationId xmlns:a16="http://schemas.microsoft.com/office/drawing/2014/main" id="{424284BD-E0D2-F909-E9A3-759AB640957B}"/>
              </a:ext>
            </a:extLst>
          </p:cNvPr>
          <p:cNvSpPr/>
          <p:nvPr/>
        </p:nvSpPr>
        <p:spPr>
          <a:xfrm>
            <a:off x="3293111" y="3067797"/>
            <a:ext cx="956307" cy="1619994"/>
          </a:xfrm>
          <a:prstGeom prst="flowChartOffpageConnec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0" i="0" dirty="0">
                <a:latin typeface="Tw Cen MT Condensed" panose="020B0606020104020203" pitchFamily="34" charset="0"/>
              </a:rPr>
              <a:t>$3,479M</a:t>
            </a:r>
            <a:endParaRPr lang="en-US" dirty="0">
              <a:latin typeface="Tw Cen MT Condensed" panose="020B0606020104020203" pitchFamily="34" charset="0"/>
            </a:endParaRPr>
          </a:p>
        </p:txBody>
      </p:sp>
      <p:sp>
        <p:nvSpPr>
          <p:cNvPr id="21" name="Flowchart: Off-page Connector 20">
            <a:extLst>
              <a:ext uri="{FF2B5EF4-FFF2-40B4-BE49-F238E27FC236}">
                <a16:creationId xmlns:a16="http://schemas.microsoft.com/office/drawing/2014/main" id="{527EDFC9-A17B-D93B-6255-8C0EF52DD2B8}"/>
              </a:ext>
            </a:extLst>
          </p:cNvPr>
          <p:cNvSpPr/>
          <p:nvPr/>
        </p:nvSpPr>
        <p:spPr>
          <a:xfrm>
            <a:off x="5054602" y="3067796"/>
            <a:ext cx="956307" cy="1619994"/>
          </a:xfrm>
          <a:prstGeom prst="flowChartOffpageConnec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0" i="0" dirty="0">
                <a:latin typeface="Tw Cen MT Condensed" panose="020B0606020104020203" pitchFamily="34" charset="0"/>
              </a:rPr>
              <a:t>40M</a:t>
            </a:r>
            <a:endParaRPr lang="en-US" dirty="0">
              <a:latin typeface="Tw Cen MT Condensed" panose="020B0606020104020203" pitchFamily="34" charset="0"/>
            </a:endParaRPr>
          </a:p>
        </p:txBody>
      </p:sp>
      <p:sp>
        <p:nvSpPr>
          <p:cNvPr id="22" name="Flowchart: Off-page Connector 21">
            <a:extLst>
              <a:ext uri="{FF2B5EF4-FFF2-40B4-BE49-F238E27FC236}">
                <a16:creationId xmlns:a16="http://schemas.microsoft.com/office/drawing/2014/main" id="{E3679867-C5BA-8170-7CF2-5FD0AA877F7F}"/>
              </a:ext>
            </a:extLst>
          </p:cNvPr>
          <p:cNvSpPr/>
          <p:nvPr/>
        </p:nvSpPr>
        <p:spPr>
          <a:xfrm>
            <a:off x="6816093" y="3078481"/>
            <a:ext cx="956307" cy="1619994"/>
          </a:xfrm>
          <a:prstGeom prst="flowChartOffpageConnec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0" i="0" dirty="0">
                <a:latin typeface="Tw Cen MT Condensed" panose="020B0606020104020203" pitchFamily="34" charset="0"/>
              </a:rPr>
              <a:t>13.42</a:t>
            </a:r>
            <a:endParaRPr lang="en-US" dirty="0">
              <a:latin typeface="Tw Cen MT Condensed" panose="020B0606020104020203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Analysis - Based on No. of Backers</a:t>
            </a:r>
            <a:endParaRPr dirty="0"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Most Backed Project: Exploding Kittens (219K backers)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Other Top Projects: Pebble Time, OUYA, Coolest Cooler</a:t>
            </a:r>
            <a:endParaRPr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175D69F-585F-B6D5-0CFB-98557E0EF0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5022212"/>
              </p:ext>
            </p:extLst>
          </p:nvPr>
        </p:nvGraphicFramePr>
        <p:xfrm>
          <a:off x="0" y="2004059"/>
          <a:ext cx="9144000" cy="3139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47D9718-36FA-DB96-1B9F-4B988F9603E3}"/>
              </a:ext>
            </a:extLst>
          </p:cNvPr>
          <p:cNvCxnSpPr/>
          <p:nvPr/>
        </p:nvCxnSpPr>
        <p:spPr>
          <a:xfrm>
            <a:off x="0" y="1097280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Analysis - Based on Amount Raised</a:t>
            </a:r>
            <a:endParaRPr dirty="0"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Highest Funding: Pebble Time ($20M)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Other High Earners: Coolest Cooler, Pebble 2, Kingdom Death: Monster</a:t>
            </a:r>
            <a:endParaRPr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06C3F382-4B94-97BB-A1D7-E2D02F0E9E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0631172"/>
              </p:ext>
            </p:extLst>
          </p:nvPr>
        </p:nvGraphicFramePr>
        <p:xfrm>
          <a:off x="0" y="1912623"/>
          <a:ext cx="9144000" cy="32308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E85A5E4-3734-DAB6-8A85-BE7D87E0BB2F}"/>
              </a:ext>
            </a:extLst>
          </p:cNvPr>
          <p:cNvCxnSpPr/>
          <p:nvPr/>
        </p:nvCxnSpPr>
        <p:spPr>
          <a:xfrm>
            <a:off x="0" y="1097280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197400" y="445025"/>
            <a:ext cx="8085540" cy="572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Analysis - Goal Ranges &amp; Success Rate</a:t>
            </a:r>
            <a:endParaRPr dirty="0"/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Success Rate by Goal</a:t>
            </a:r>
            <a:endParaRPr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7E5ACED-4459-E487-80D7-D75CFE8096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819555"/>
              </p:ext>
            </p:extLst>
          </p:nvPr>
        </p:nvGraphicFramePr>
        <p:xfrm>
          <a:off x="0" y="1676400"/>
          <a:ext cx="9144000" cy="3467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B451195-1213-98E2-500C-309B1ABB60D3}"/>
              </a:ext>
            </a:extLst>
          </p:cNvPr>
          <p:cNvCxnSpPr/>
          <p:nvPr/>
        </p:nvCxnSpPr>
        <p:spPr>
          <a:xfrm>
            <a:off x="0" y="1120140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603</TotalTime>
  <Words>398</Words>
  <Application>Microsoft Office PowerPoint</Application>
  <PresentationFormat>On-screen Show (16:9)</PresentationFormat>
  <Paragraphs>81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Century Gothic</vt:lpstr>
      <vt:lpstr>Tw Cen MT Condensed</vt:lpstr>
      <vt:lpstr>Wingdings 3</vt:lpstr>
      <vt:lpstr>Ion</vt:lpstr>
      <vt:lpstr>Crowdfunding</vt:lpstr>
      <vt:lpstr>PowerPoint Presentation</vt:lpstr>
      <vt:lpstr>Crowdfunding Kickstarter Project Analysis</vt:lpstr>
      <vt:lpstr>Introduction</vt:lpstr>
      <vt:lpstr>Dataset Overview</vt:lpstr>
      <vt:lpstr>Key Performance Indicators (KPIs)</vt:lpstr>
      <vt:lpstr>Analysis - Based on No. of Backers</vt:lpstr>
      <vt:lpstr>Analysis - Based on Amount Raised</vt:lpstr>
      <vt:lpstr>Analysis - Goal Ranges &amp; Success Rate</vt:lpstr>
      <vt:lpstr>Category-Wise Success Analysis</vt:lpstr>
      <vt:lpstr>Success Rate by Year</vt:lpstr>
      <vt:lpstr>Success Rate by Quarter</vt:lpstr>
      <vt:lpstr>Success Rate by Month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&amp; Recommendations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Sheruzzama Khan</cp:lastModifiedBy>
  <cp:revision>15</cp:revision>
  <dcterms:modified xsi:type="dcterms:W3CDTF">2025-02-27T18:25:43Z</dcterms:modified>
</cp:coreProperties>
</file>